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48" r:id="rId2"/>
  </p:sldMasterIdLst>
  <p:notesMasterIdLst>
    <p:notesMasterId r:id="rId11"/>
  </p:notesMasterIdLst>
  <p:handoutMasterIdLst>
    <p:handoutMasterId r:id="rId12"/>
  </p:handoutMasterIdLst>
  <p:sldIdLst>
    <p:sldId id="262" r:id="rId3"/>
    <p:sldId id="380" r:id="rId4"/>
    <p:sldId id="384" r:id="rId5"/>
    <p:sldId id="383" r:id="rId6"/>
    <p:sldId id="389" r:id="rId7"/>
    <p:sldId id="385" r:id="rId8"/>
    <p:sldId id="386" r:id="rId9"/>
    <p:sldId id="390" r:id="rId10"/>
  </p:sldIdLst>
  <p:sldSz cx="12192000" cy="6858000"/>
  <p:notesSz cx="6858000" cy="93154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8" userDrawn="1">
          <p15:clr>
            <a:srgbClr val="A4A3A4"/>
          </p15:clr>
        </p15:guide>
        <p15:guide id="2" pos="3829" userDrawn="1">
          <p15:clr>
            <a:srgbClr val="A4A3A4"/>
          </p15:clr>
        </p15:guide>
      </p15:sldGuideLst>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DA5919"/>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9" autoAdjust="0"/>
    <p:restoredTop sz="84571" autoAdjust="0"/>
  </p:normalViewPr>
  <p:slideViewPr>
    <p:cSldViewPr snapToObjects="1">
      <p:cViewPr varScale="1">
        <p:scale>
          <a:sx n="86" d="100"/>
          <a:sy n="86" d="100"/>
        </p:scale>
        <p:origin x="376" y="192"/>
      </p:cViewPr>
      <p:guideLst>
        <p:guide orient="horz" pos="2248"/>
        <p:guide pos="3829"/>
      </p:guideLst>
    </p:cSldViewPr>
  </p:slid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163" d="100"/>
          <a:sy n="163" d="100"/>
        </p:scale>
        <p:origin x="-3768" y="-104"/>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773"/>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773"/>
          </a:xfrm>
          <a:prstGeom prst="rect">
            <a:avLst/>
          </a:prstGeom>
        </p:spPr>
        <p:txBody>
          <a:bodyPr vert="horz" lIns="93177" tIns="46589" rIns="93177" bIns="46589" rtlCol="0"/>
          <a:lstStyle>
            <a:lvl1pPr algn="r">
              <a:defRPr sz="1200"/>
            </a:lvl1pPr>
          </a:lstStyle>
          <a:p>
            <a:fld id="{D713F3C4-3C5A-DF46-B9AF-429BFCF08A3A}" type="datetimeFigureOut">
              <a:rPr lang="en-US" smtClean="0"/>
              <a:pPr/>
              <a:t>5/11/21</a:t>
            </a:fld>
            <a:endParaRPr lang="en-US"/>
          </a:p>
        </p:txBody>
      </p:sp>
      <p:sp>
        <p:nvSpPr>
          <p:cNvPr id="4" name="Footer Placeholder 3"/>
          <p:cNvSpPr>
            <a:spLocks noGrp="1"/>
          </p:cNvSpPr>
          <p:nvPr>
            <p:ph type="ftr" sz="quarter" idx="2"/>
          </p:nvPr>
        </p:nvSpPr>
        <p:spPr>
          <a:xfrm>
            <a:off x="0" y="8848061"/>
            <a:ext cx="2971800" cy="46577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8061"/>
            <a:ext cx="2971800" cy="465773"/>
          </a:xfrm>
          <a:prstGeom prst="rect">
            <a:avLst/>
          </a:prstGeom>
        </p:spPr>
        <p:txBody>
          <a:bodyPr vert="horz" lIns="93177" tIns="46589" rIns="93177" bIns="46589" rtlCol="0" anchor="b"/>
          <a:lstStyle>
            <a:lvl1pPr algn="r">
              <a:defRPr sz="1200"/>
            </a:lvl1pPr>
          </a:lstStyle>
          <a:p>
            <a:fld id="{B5E92470-A4F5-354B-9AA3-8BEDAD8F8ADC}" type="slidenum">
              <a:rPr lang="en-US" smtClean="0"/>
              <a:pPr/>
              <a:t>‹#›</a:t>
            </a:fld>
            <a:endParaRPr lang="en-US"/>
          </a:p>
        </p:txBody>
      </p:sp>
    </p:spTree>
    <p:extLst>
      <p:ext uri="{BB962C8B-B14F-4D97-AF65-F5344CB8AC3E}">
        <p14:creationId xmlns:p14="http://schemas.microsoft.com/office/powerpoint/2010/main" val="720141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773"/>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5773"/>
          </a:xfrm>
          <a:prstGeom prst="rect">
            <a:avLst/>
          </a:prstGeom>
        </p:spPr>
        <p:txBody>
          <a:bodyPr vert="horz" lIns="93177" tIns="46589" rIns="93177" bIns="46589" rtlCol="0"/>
          <a:lstStyle>
            <a:lvl1pPr algn="r">
              <a:defRPr sz="1200"/>
            </a:lvl1pPr>
          </a:lstStyle>
          <a:p>
            <a:fld id="{4F9F8FAD-C8B5-CA40-83AD-82085D2506D1}" type="datetimeFigureOut">
              <a:rPr lang="en-US" smtClean="0"/>
              <a:pPr/>
              <a:t>5/11/21</a:t>
            </a:fld>
            <a:endParaRPr lang="en-US"/>
          </a:p>
        </p:txBody>
      </p:sp>
      <p:sp>
        <p:nvSpPr>
          <p:cNvPr id="4" name="Slide Image Placeholder 3"/>
          <p:cNvSpPr>
            <a:spLocks noGrp="1" noRot="1" noChangeAspect="1"/>
          </p:cNvSpPr>
          <p:nvPr>
            <p:ph type="sldImg" idx="2"/>
          </p:nvPr>
        </p:nvSpPr>
        <p:spPr>
          <a:xfrm>
            <a:off x="325438" y="698500"/>
            <a:ext cx="6207125" cy="34925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24839"/>
            <a:ext cx="5486400" cy="4191953"/>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8061"/>
            <a:ext cx="2971800" cy="46577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8061"/>
            <a:ext cx="2971800" cy="465773"/>
          </a:xfrm>
          <a:prstGeom prst="rect">
            <a:avLst/>
          </a:prstGeom>
        </p:spPr>
        <p:txBody>
          <a:bodyPr vert="horz" lIns="93177" tIns="46589" rIns="93177" bIns="46589" rtlCol="0" anchor="b"/>
          <a:lstStyle>
            <a:lvl1pPr algn="r">
              <a:defRPr sz="1200"/>
            </a:lvl1pPr>
          </a:lstStyle>
          <a:p>
            <a:fld id="{220C3627-4C0D-294F-8848-C270FA7D4E09}" type="slidenum">
              <a:rPr lang="en-US" smtClean="0"/>
              <a:pPr/>
              <a:t>‹#›</a:t>
            </a:fld>
            <a:endParaRPr lang="en-US"/>
          </a:p>
        </p:txBody>
      </p:sp>
    </p:spTree>
    <p:extLst>
      <p:ext uri="{BB962C8B-B14F-4D97-AF65-F5344CB8AC3E}">
        <p14:creationId xmlns:p14="http://schemas.microsoft.com/office/powerpoint/2010/main" val="18868835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1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3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D23754-C77E-204F-86C8-8658B8FC58D5}"/>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33596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84A0D6-8906-424C-A02F-3D901DB72BA8}"/>
              </a:ext>
            </a:extLst>
          </p:cNvPr>
          <p:cNvSpPr/>
          <p:nvPr userDrawn="1"/>
        </p:nvSpPr>
        <p:spPr>
          <a:xfrm>
            <a:off x="0" y="0"/>
            <a:ext cx="12192000" cy="762000"/>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667208C-DAFF-BF4C-89E4-5E0F011B5787}"/>
              </a:ext>
            </a:extLst>
          </p:cNvPr>
          <p:cNvCxnSpPr/>
          <p:nvPr userDrawn="1"/>
        </p:nvCxnSpPr>
        <p:spPr>
          <a:xfrm>
            <a:off x="0" y="6477000"/>
            <a:ext cx="12192000" cy="0"/>
          </a:xfrm>
          <a:prstGeom prst="line">
            <a:avLst/>
          </a:prstGeom>
          <a:ln cmpd="thickThin">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77769E6-0EE5-1A4A-B94A-CB888FAE78DE}"/>
              </a:ext>
            </a:extLst>
          </p:cNvPr>
          <p:cNvSpPr txBox="1"/>
          <p:nvPr userDrawn="1"/>
        </p:nvSpPr>
        <p:spPr>
          <a:xfrm>
            <a:off x="2438400" y="6488668"/>
            <a:ext cx="7543800" cy="369332"/>
          </a:xfrm>
          <a:prstGeom prst="rect">
            <a:avLst/>
          </a:prstGeom>
          <a:noFill/>
        </p:spPr>
        <p:txBody>
          <a:bodyPr wrap="square" rtlCol="0">
            <a:spAutoFit/>
          </a:bodyPr>
          <a:lstStyle/>
          <a:p>
            <a:pPr algn="ctr"/>
            <a:r>
              <a:rPr lang="en-US" sz="900" b="1" dirty="0">
                <a:solidFill>
                  <a:srgbClr val="002060"/>
                </a:solidFill>
                <a:latin typeface="Candara" panose="020E0502030303020204" pitchFamily="34" charset="0"/>
              </a:rPr>
              <a:t>Battle of Neighborhood  -   Restaurant Business in Toronto</a:t>
            </a:r>
          </a:p>
          <a:p>
            <a:pPr algn="ctr"/>
            <a:r>
              <a:rPr lang="en-US" sz="900" b="1" dirty="0">
                <a:solidFill>
                  <a:srgbClr val="002060"/>
                </a:solidFill>
                <a:latin typeface="Candara" panose="020E0502030303020204" pitchFamily="34" charset="0"/>
              </a:rPr>
              <a:t>IBM  Data Science Professional Certificate – Capstone Project</a:t>
            </a:r>
          </a:p>
        </p:txBody>
      </p:sp>
    </p:spTree>
    <p:extLst>
      <p:ext uri="{BB962C8B-B14F-4D97-AF65-F5344CB8AC3E}">
        <p14:creationId xmlns:p14="http://schemas.microsoft.com/office/powerpoint/2010/main" val="2871719162"/>
      </p:ext>
    </p:extLst>
  </p:cSld>
  <p:clrMap bg1="lt1" tx1="dk1" bg2="lt2" tx2="dk2" accent1="accent1" accent2="accent2" accent3="accent3" accent4="accent4" accent5="accent5" accent6="accent6" hlink="hlink" folHlink="folHlink"/>
  <p:sldLayoutIdLst>
    <p:sldLayoutId id="2147483650" r:id="rId1"/>
  </p:sldLayoutIdLst>
  <p:hf hdr="0" ftr="0"/>
  <p:txStyles>
    <p:titleStyle>
      <a:lvl1pPr algn="l" defTabSz="457200" rtl="0" eaLnBrk="1" latinLnBrk="0" hangingPunct="1">
        <a:spcBef>
          <a:spcPct val="0"/>
        </a:spcBef>
        <a:buNone/>
        <a:defRPr sz="32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accent5"/>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accent5"/>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accent5"/>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uisine_in_Toronto" TargetMode="External"/><Relationship Id="rId7" Type="http://schemas.openxmlformats.org/officeDocument/2006/relationships/image" Target="../media/image5.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hyperlink" Target="https://tastytourstoronto.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ndex.php?title=List_of_postal_codes_of_Canada:_M&amp;oldid=1008658627').tex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077200" y="6443119"/>
            <a:ext cx="2133600" cy="365125"/>
          </a:xfrm>
        </p:spPr>
        <p:txBody>
          <a:bodyPr/>
          <a:lstStyle/>
          <a:p>
            <a:fld id="{A7D53A6C-D6C1-7B48-96B4-A1AED304F101}" type="slidenum">
              <a:rPr lang="en-US" smtClean="0"/>
              <a:pPr/>
              <a:t>1</a:t>
            </a:fld>
            <a:endParaRPr lang="en-US" dirty="0"/>
          </a:p>
        </p:txBody>
      </p:sp>
      <p:sp>
        <p:nvSpPr>
          <p:cNvPr id="10" name="TextBox 9"/>
          <p:cNvSpPr txBox="1"/>
          <p:nvPr/>
        </p:nvSpPr>
        <p:spPr>
          <a:xfrm>
            <a:off x="228600" y="5359206"/>
            <a:ext cx="2759858" cy="646331"/>
          </a:xfrm>
          <a:prstGeom prst="rect">
            <a:avLst/>
          </a:prstGeom>
          <a:noFill/>
        </p:spPr>
        <p:txBody>
          <a:bodyPr wrap="none" rtlCol="0">
            <a:spAutoFit/>
          </a:bodyPr>
          <a:lstStyle/>
          <a:p>
            <a:r>
              <a:rPr lang="en-US" b="1" dirty="0">
                <a:solidFill>
                  <a:schemeClr val="bg1"/>
                </a:solidFill>
                <a:latin typeface="Cambria" panose="02040503050406030204" pitchFamily="18" charset="0"/>
                <a:ea typeface="Cambria" panose="02040503050406030204" pitchFamily="18" charset="0"/>
              </a:rPr>
              <a:t>Date : 11 May 2021</a:t>
            </a:r>
          </a:p>
          <a:p>
            <a:r>
              <a:rPr lang="en-US" b="1" dirty="0">
                <a:solidFill>
                  <a:schemeClr val="bg1"/>
                </a:solidFill>
                <a:latin typeface="Cambria" panose="02040503050406030204" pitchFamily="18" charset="0"/>
                <a:ea typeface="Cambria" panose="02040503050406030204" pitchFamily="18" charset="0"/>
              </a:rPr>
              <a:t>SHROWTHI Bharadwaja </a:t>
            </a:r>
          </a:p>
        </p:txBody>
      </p:sp>
      <p:sp>
        <p:nvSpPr>
          <p:cNvPr id="2" name="TextBox 1"/>
          <p:cNvSpPr txBox="1"/>
          <p:nvPr/>
        </p:nvSpPr>
        <p:spPr>
          <a:xfrm>
            <a:off x="2286000" y="2362200"/>
            <a:ext cx="7543800" cy="2185214"/>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Battle of Neighborhood</a:t>
            </a:r>
          </a:p>
          <a:p>
            <a:pPr algn="ctr"/>
            <a:r>
              <a:rPr lang="en-US" sz="3600" b="1" dirty="0">
                <a:solidFill>
                  <a:schemeClr val="bg1"/>
                </a:solidFill>
                <a:latin typeface="Candara" panose="020E0502030303020204" pitchFamily="34" charset="0"/>
              </a:rPr>
              <a:t>Restaurant Business in Toronto</a:t>
            </a:r>
          </a:p>
          <a:p>
            <a:pPr algn="ctr"/>
            <a:endParaRPr lang="en-US" sz="3600" b="1" dirty="0">
              <a:solidFill>
                <a:schemeClr val="bg1"/>
              </a:solidFill>
              <a:latin typeface="Candara" panose="020E0502030303020204" pitchFamily="34" charset="0"/>
            </a:endParaRPr>
          </a:p>
          <a:p>
            <a:pPr algn="ctr"/>
            <a:r>
              <a:rPr lang="en-US" sz="2000" b="1" dirty="0">
                <a:solidFill>
                  <a:schemeClr val="bg1"/>
                </a:solidFill>
                <a:latin typeface="Candara" panose="020E0502030303020204" pitchFamily="34" charset="0"/>
              </a:rPr>
              <a:t>IBM  Data Science Professional Certificate – Capstone Project</a:t>
            </a:r>
            <a:endParaRPr lang="en-US" sz="1200" b="1" dirty="0">
              <a:solidFill>
                <a:schemeClr val="bg1"/>
              </a:solidFill>
              <a:latin typeface="Candara" panose="020E0502030303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B0BFD-3E07-7544-924A-1788513FBF97}"/>
              </a:ext>
            </a:extLst>
          </p:cNvPr>
          <p:cNvPicPr>
            <a:picLocks noChangeAspect="1"/>
          </p:cNvPicPr>
          <p:nvPr/>
        </p:nvPicPr>
        <p:blipFill>
          <a:blip r:embed="rId2"/>
          <a:stretch>
            <a:fillRect/>
          </a:stretch>
        </p:blipFill>
        <p:spPr>
          <a:xfrm>
            <a:off x="10663254" y="4631254"/>
            <a:ext cx="1208888" cy="1208888"/>
          </a:xfrm>
          <a:prstGeom prst="rect">
            <a:avLst/>
          </a:prstGeom>
        </p:spPr>
      </p:pic>
      <p:sp>
        <p:nvSpPr>
          <p:cNvPr id="3" name="Rectangle 2">
            <a:extLst>
              <a:ext uri="{FF2B5EF4-FFF2-40B4-BE49-F238E27FC236}">
                <a16:creationId xmlns:a16="http://schemas.microsoft.com/office/drawing/2014/main" id="{6EA52C6E-EFFD-444F-B43F-876CADA0245E}"/>
              </a:ext>
            </a:extLst>
          </p:cNvPr>
          <p:cNvSpPr/>
          <p:nvPr/>
        </p:nvSpPr>
        <p:spPr>
          <a:xfrm>
            <a:off x="8424109" y="5764082"/>
            <a:ext cx="3767891" cy="738664"/>
          </a:xfrm>
          <a:prstGeom prst="rect">
            <a:avLst/>
          </a:prstGeom>
        </p:spPr>
        <p:txBody>
          <a:bodyPr wrap="none">
            <a:spAutoFit/>
          </a:bodyPr>
          <a:lstStyle/>
          <a:p>
            <a:r>
              <a:rPr lang="en-US" sz="1400" i="1" dirty="0">
                <a:latin typeface="Candara" panose="020E0502030303020204" pitchFamily="34" charset="0"/>
              </a:rPr>
              <a:t>References:</a:t>
            </a:r>
          </a:p>
          <a:p>
            <a:r>
              <a:rPr lang="en-US" sz="1400" i="1" dirty="0">
                <a:latin typeface="Candara" panose="020E0502030303020204" pitchFamily="34" charset="0"/>
                <a:hlinkClick r:id="rId3"/>
              </a:rPr>
              <a:t>https://en.wikipedia.org/wiki/Cuisine_in_Toronto</a:t>
            </a:r>
            <a:endParaRPr lang="en-US" sz="1400" i="1" dirty="0">
              <a:latin typeface="Candara" panose="020E0502030303020204" pitchFamily="34" charset="0"/>
            </a:endParaRPr>
          </a:p>
          <a:p>
            <a:r>
              <a:rPr lang="en-US" sz="1400" i="1" dirty="0">
                <a:latin typeface="Candara" panose="020E0502030303020204" pitchFamily="34" charset="0"/>
                <a:hlinkClick r:id="rId4"/>
              </a:rPr>
              <a:t>https://tastytourstoronto.com</a:t>
            </a:r>
            <a:endParaRPr lang="en-US" sz="1400" i="1" dirty="0">
              <a:latin typeface="Candara" panose="020E0502030303020204" pitchFamily="34" charset="0"/>
            </a:endParaRPr>
          </a:p>
        </p:txBody>
      </p:sp>
      <p:sp>
        <p:nvSpPr>
          <p:cNvPr id="4" name="Rectangle 3">
            <a:extLst>
              <a:ext uri="{FF2B5EF4-FFF2-40B4-BE49-F238E27FC236}">
                <a16:creationId xmlns:a16="http://schemas.microsoft.com/office/drawing/2014/main" id="{CB31BD5D-E149-C54C-96B3-FA0FA5A25C94}"/>
              </a:ext>
            </a:extLst>
          </p:cNvPr>
          <p:cNvSpPr/>
          <p:nvPr/>
        </p:nvSpPr>
        <p:spPr>
          <a:xfrm>
            <a:off x="105545" y="831673"/>
            <a:ext cx="8354019" cy="5539978"/>
          </a:xfrm>
          <a:prstGeom prst="rect">
            <a:avLst/>
          </a:prstGeom>
        </p:spPr>
        <p:txBody>
          <a:bodyPr wrap="square">
            <a:spAutoFit/>
          </a:bodyPr>
          <a:lstStyle/>
          <a:p>
            <a:pPr marL="285750" indent="-285750">
              <a:buFont typeface="Wingdings" pitchFamily="2" charset="2"/>
              <a:buChar char="v"/>
            </a:pPr>
            <a:r>
              <a:rPr lang="en-US" dirty="0">
                <a:solidFill>
                  <a:srgbClr val="0033CC"/>
                </a:solidFill>
                <a:latin typeface="Candara" panose="020E0502030303020204" pitchFamily="34" charset="0"/>
              </a:rPr>
              <a:t>Toronto is the capital city of the Canadian province of Ontario.  It is the most populous city in Canada and the fourth most populous city in North America.</a:t>
            </a:r>
          </a:p>
          <a:p>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The cuisine of Toronto reflects Toronto's size and multicultural diversity.</a:t>
            </a:r>
            <a:r>
              <a:rPr lang="en-US" baseline="30000" dirty="0">
                <a:solidFill>
                  <a:srgbClr val="0033CC"/>
                </a:solidFill>
                <a:latin typeface="Candara" panose="020E0502030303020204" pitchFamily="34" charset="0"/>
              </a:rPr>
              <a:t> </a:t>
            </a:r>
          </a:p>
          <a:p>
            <a:pPr marL="285750" indent="-285750">
              <a:buFont typeface="Wingdings" pitchFamily="2" charset="2"/>
              <a:buChar char="v"/>
            </a:pPr>
            <a:endParaRPr lang="en-US" baseline="30000"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Canadian cuisine varies widely depending on the regions of the nation. The four earliest cuisines of Canada have indigenous, English, Scottish and French roots. The traditional cuisine of English Canada is closely related to British cuisine.</a:t>
            </a:r>
          </a:p>
          <a:p>
            <a:pPr marL="285750" indent="-285750">
              <a:buFont typeface="Wingdings" pitchFamily="2" charset="2"/>
              <a:buChar char="v"/>
            </a:pPr>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Overtime, with subsequent waves of immigration in the 19</a:t>
            </a:r>
            <a:r>
              <a:rPr lang="en-US" baseline="30000" dirty="0">
                <a:solidFill>
                  <a:srgbClr val="0033CC"/>
                </a:solidFill>
                <a:latin typeface="Candara" panose="020E0502030303020204" pitchFamily="34" charset="0"/>
              </a:rPr>
              <a:t>th</a:t>
            </a:r>
            <a:r>
              <a:rPr lang="en-US" dirty="0">
                <a:solidFill>
                  <a:srgbClr val="0033CC"/>
                </a:solidFill>
                <a:latin typeface="Candara" panose="020E0502030303020204" pitchFamily="34" charset="0"/>
              </a:rPr>
              <a:t> and 20</a:t>
            </a:r>
            <a:r>
              <a:rPr lang="en-US" baseline="30000" dirty="0">
                <a:solidFill>
                  <a:srgbClr val="0033CC"/>
                </a:solidFill>
                <a:latin typeface="Candara" panose="020E0502030303020204" pitchFamily="34" charset="0"/>
              </a:rPr>
              <a:t>th</a:t>
            </a:r>
            <a:r>
              <a:rPr lang="en-US" dirty="0">
                <a:solidFill>
                  <a:srgbClr val="0033CC"/>
                </a:solidFill>
                <a:latin typeface="Candara" panose="020E0502030303020204" pitchFamily="34" charset="0"/>
              </a:rPr>
              <a:t> centuries, Canadian food has been shaped and impacted by those of indigenous people, settlers, and immigrants.</a:t>
            </a:r>
          </a:p>
          <a:p>
            <a:pPr marL="285750" indent="-285750">
              <a:buFont typeface="Wingdings" pitchFamily="2" charset="2"/>
              <a:buChar char="v"/>
            </a:pPr>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Different ethnic neighborhoods throughout the city focus on variety of cuisines.  Examples: Chinese, Indian, Italian, Japanese, Caribbean, Jewish, Vegetarian/Vegan, American, Mediterranean, Fast Food Centers etc. </a:t>
            </a:r>
          </a:p>
          <a:p>
            <a:pPr marL="285750" indent="-285750">
              <a:buFont typeface="Wingdings" pitchFamily="2" charset="2"/>
              <a:buChar char="v"/>
            </a:pPr>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A number of culinary festivals take place in Toronto each year. Any trip to Toronto is incomplete without checking out its food tours. Going on any one of these, will without a doubt, leave you satiated. </a:t>
            </a:r>
          </a:p>
        </p:txBody>
      </p:sp>
      <p:pic>
        <p:nvPicPr>
          <p:cNvPr id="7" name="Picture 6">
            <a:extLst>
              <a:ext uri="{FF2B5EF4-FFF2-40B4-BE49-F238E27FC236}">
                <a16:creationId xmlns:a16="http://schemas.microsoft.com/office/drawing/2014/main" id="{5310F6E8-830D-6B48-81FB-9263A64D5E7B}"/>
              </a:ext>
            </a:extLst>
          </p:cNvPr>
          <p:cNvPicPr>
            <a:picLocks noChangeAspect="1"/>
          </p:cNvPicPr>
          <p:nvPr/>
        </p:nvPicPr>
        <p:blipFill rotWithShape="1">
          <a:blip r:embed="rId5"/>
          <a:srcRect t="7143" r="4838" b="14221"/>
          <a:stretch/>
        </p:blipFill>
        <p:spPr>
          <a:xfrm>
            <a:off x="8763000" y="831673"/>
            <a:ext cx="2743200" cy="1706213"/>
          </a:xfrm>
          <a:prstGeom prst="rect">
            <a:avLst/>
          </a:prstGeom>
        </p:spPr>
      </p:pic>
      <p:sp>
        <p:nvSpPr>
          <p:cNvPr id="8" name="TextBox 7">
            <a:extLst>
              <a:ext uri="{FF2B5EF4-FFF2-40B4-BE49-F238E27FC236}">
                <a16:creationId xmlns:a16="http://schemas.microsoft.com/office/drawing/2014/main" id="{561ED6F9-2A03-B345-B0A4-BB97B142F60E}"/>
              </a:ext>
            </a:extLst>
          </p:cNvPr>
          <p:cNvSpPr txBox="1"/>
          <p:nvPr/>
        </p:nvSpPr>
        <p:spPr>
          <a:xfrm>
            <a:off x="9296400" y="39469"/>
            <a:ext cx="2670924"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Introduction</a:t>
            </a:r>
          </a:p>
        </p:txBody>
      </p:sp>
      <p:pic>
        <p:nvPicPr>
          <p:cNvPr id="9" name="Picture 8">
            <a:extLst>
              <a:ext uri="{FF2B5EF4-FFF2-40B4-BE49-F238E27FC236}">
                <a16:creationId xmlns:a16="http://schemas.microsoft.com/office/drawing/2014/main" id="{78432115-A2D3-9044-A7C9-7A3244E3C881}"/>
              </a:ext>
            </a:extLst>
          </p:cNvPr>
          <p:cNvPicPr>
            <a:picLocks noChangeAspect="1"/>
          </p:cNvPicPr>
          <p:nvPr/>
        </p:nvPicPr>
        <p:blipFill>
          <a:blip r:embed="rId6"/>
          <a:stretch>
            <a:fillRect/>
          </a:stretch>
        </p:blipFill>
        <p:spPr>
          <a:xfrm>
            <a:off x="9471455" y="2588575"/>
            <a:ext cx="2529075" cy="1896806"/>
          </a:xfrm>
          <a:prstGeom prst="rect">
            <a:avLst/>
          </a:prstGeom>
        </p:spPr>
      </p:pic>
      <p:pic>
        <p:nvPicPr>
          <p:cNvPr id="6" name="Picture 5">
            <a:extLst>
              <a:ext uri="{FF2B5EF4-FFF2-40B4-BE49-F238E27FC236}">
                <a16:creationId xmlns:a16="http://schemas.microsoft.com/office/drawing/2014/main" id="{0CAD7B58-3336-664A-AEBC-AD000E1B09B1}"/>
              </a:ext>
            </a:extLst>
          </p:cNvPr>
          <p:cNvPicPr>
            <a:picLocks noChangeAspect="1"/>
          </p:cNvPicPr>
          <p:nvPr/>
        </p:nvPicPr>
        <p:blipFill>
          <a:blip r:embed="rId7"/>
          <a:stretch>
            <a:fillRect/>
          </a:stretch>
        </p:blipFill>
        <p:spPr>
          <a:xfrm>
            <a:off x="8459564" y="4320073"/>
            <a:ext cx="1948460" cy="1167041"/>
          </a:xfrm>
          <a:prstGeom prst="rect">
            <a:avLst/>
          </a:prstGeom>
        </p:spPr>
      </p:pic>
    </p:spTree>
    <p:extLst>
      <p:ext uri="{BB962C8B-B14F-4D97-AF65-F5344CB8AC3E}">
        <p14:creationId xmlns:p14="http://schemas.microsoft.com/office/powerpoint/2010/main" val="4273822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748D7-6F32-D547-A335-8DF061D8DCA0}"/>
              </a:ext>
            </a:extLst>
          </p:cNvPr>
          <p:cNvSpPr txBox="1"/>
          <p:nvPr/>
        </p:nvSpPr>
        <p:spPr>
          <a:xfrm>
            <a:off x="8077200" y="9399"/>
            <a:ext cx="368722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Business Problem</a:t>
            </a:r>
          </a:p>
        </p:txBody>
      </p:sp>
      <p:sp>
        <p:nvSpPr>
          <p:cNvPr id="3" name="Rectangle 2">
            <a:extLst>
              <a:ext uri="{FF2B5EF4-FFF2-40B4-BE49-F238E27FC236}">
                <a16:creationId xmlns:a16="http://schemas.microsoft.com/office/drawing/2014/main" id="{224ADD10-3796-D14C-9E54-68724576A27A}"/>
              </a:ext>
            </a:extLst>
          </p:cNvPr>
          <p:cNvSpPr/>
          <p:nvPr/>
        </p:nvSpPr>
        <p:spPr>
          <a:xfrm>
            <a:off x="67511" y="757736"/>
            <a:ext cx="7797898" cy="5632311"/>
          </a:xfrm>
          <a:prstGeom prst="rect">
            <a:avLst/>
          </a:prstGeom>
        </p:spPr>
        <p:txBody>
          <a:bodyPr wrap="square">
            <a:spAutoFit/>
          </a:bodyPr>
          <a:lstStyle/>
          <a:p>
            <a:pPr marL="285750" indent="-285750">
              <a:buFont typeface="Wingdings" pitchFamily="2" charset="2"/>
              <a:buChar char="v"/>
            </a:pPr>
            <a:r>
              <a:rPr lang="en-US" dirty="0">
                <a:solidFill>
                  <a:srgbClr val="0033CC"/>
                </a:solidFill>
                <a:latin typeface="Candara" panose="020E0502030303020204" pitchFamily="34" charset="0"/>
              </a:rPr>
              <a:t>Toronto is one of the most densely populated areas in Canada with an estimated population of ~ 6 million.</a:t>
            </a:r>
          </a:p>
          <a:p>
            <a:pPr marL="285750" indent="-285750">
              <a:buFont typeface="Wingdings" pitchFamily="2" charset="2"/>
              <a:buChar char="v"/>
            </a:pPr>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The city is home of the finest and most diverse haute cuisine restaurants in the world. </a:t>
            </a:r>
          </a:p>
          <a:p>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Toronto is well known for its great food.  Canadian culinary includes an array of international cuisines influenced by multiculturalism of the town. </a:t>
            </a:r>
          </a:p>
          <a:p>
            <a:pPr marL="800100" lvl="1" indent="-342900">
              <a:buFont typeface="Courier New" panose="02070309020205020404" pitchFamily="49" charset="0"/>
              <a:buChar char="o"/>
            </a:pPr>
            <a:r>
              <a:rPr lang="en-US" dirty="0">
                <a:solidFill>
                  <a:srgbClr val="0033CC"/>
                </a:solidFill>
                <a:latin typeface="Candara" panose="020E0502030303020204" pitchFamily="34" charset="0"/>
              </a:rPr>
              <a:t>Example: Chinese, Indian, Italian, Japanese, Caribbean, Jewish, Vegetarian/Vegan, American, Mediterranean, Fast Food Centers etc.</a:t>
            </a:r>
          </a:p>
          <a:p>
            <a:pPr marL="285750" indent="-285750">
              <a:buFont typeface="Wingdings" pitchFamily="2" charset="2"/>
              <a:buChar char="v"/>
            </a:pPr>
            <a:endParaRPr lang="en-US" dirty="0">
              <a:solidFill>
                <a:srgbClr val="0033CC"/>
              </a:solidFill>
              <a:latin typeface="Candara" panose="020E0502030303020204" pitchFamily="34" charset="0"/>
            </a:endParaRPr>
          </a:p>
          <a:p>
            <a:pPr marL="285750" indent="-285750">
              <a:buFont typeface="Wingdings" pitchFamily="2" charset="2"/>
              <a:buChar char="v"/>
            </a:pPr>
            <a:r>
              <a:rPr lang="en-US" dirty="0">
                <a:solidFill>
                  <a:srgbClr val="0033CC"/>
                </a:solidFill>
                <a:latin typeface="Candara" panose="020E0502030303020204" pitchFamily="34" charset="0"/>
              </a:rPr>
              <a:t>The objective of this project is: </a:t>
            </a: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to use Foursquare location data and regional clustering of venue information to determine the ‘best’ neighborhood in Toronto to open a new restaurant with a specific cuisine style. </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to evaluate the most suitable neighborhood in Toronto for an entrepreneur to invest in a restaurant business.   This analysis will provide vital information that can be used by the target audience (Entrepreneurs).</a:t>
            </a:r>
          </a:p>
        </p:txBody>
      </p:sp>
      <p:pic>
        <p:nvPicPr>
          <p:cNvPr id="9" name="Picture 8">
            <a:extLst>
              <a:ext uri="{FF2B5EF4-FFF2-40B4-BE49-F238E27FC236}">
                <a16:creationId xmlns:a16="http://schemas.microsoft.com/office/drawing/2014/main" id="{9BE2A0ED-0D6E-194F-9DA0-CF835448F38A}"/>
              </a:ext>
            </a:extLst>
          </p:cNvPr>
          <p:cNvPicPr>
            <a:picLocks noChangeAspect="1"/>
          </p:cNvPicPr>
          <p:nvPr/>
        </p:nvPicPr>
        <p:blipFill>
          <a:blip r:embed="rId2"/>
          <a:stretch>
            <a:fillRect/>
          </a:stretch>
        </p:blipFill>
        <p:spPr>
          <a:xfrm>
            <a:off x="9725310" y="757736"/>
            <a:ext cx="2400300" cy="1600200"/>
          </a:xfrm>
          <a:prstGeom prst="rect">
            <a:avLst/>
          </a:prstGeom>
        </p:spPr>
      </p:pic>
      <p:pic>
        <p:nvPicPr>
          <p:cNvPr id="10" name="Picture 9">
            <a:extLst>
              <a:ext uri="{FF2B5EF4-FFF2-40B4-BE49-F238E27FC236}">
                <a16:creationId xmlns:a16="http://schemas.microsoft.com/office/drawing/2014/main" id="{57ECDF51-51AF-C74D-AEC9-DD12C2EFC35D}"/>
              </a:ext>
            </a:extLst>
          </p:cNvPr>
          <p:cNvPicPr>
            <a:picLocks noChangeAspect="1"/>
          </p:cNvPicPr>
          <p:nvPr/>
        </p:nvPicPr>
        <p:blipFill>
          <a:blip r:embed="rId3"/>
          <a:stretch>
            <a:fillRect/>
          </a:stretch>
        </p:blipFill>
        <p:spPr>
          <a:xfrm>
            <a:off x="7865409" y="1414924"/>
            <a:ext cx="1739153" cy="1053545"/>
          </a:xfrm>
          <a:prstGeom prst="rect">
            <a:avLst/>
          </a:prstGeom>
        </p:spPr>
      </p:pic>
      <p:pic>
        <p:nvPicPr>
          <p:cNvPr id="11" name="Picture 10">
            <a:extLst>
              <a:ext uri="{FF2B5EF4-FFF2-40B4-BE49-F238E27FC236}">
                <a16:creationId xmlns:a16="http://schemas.microsoft.com/office/drawing/2014/main" id="{38505719-36B7-FA42-9DDA-497E498FE020}"/>
              </a:ext>
            </a:extLst>
          </p:cNvPr>
          <p:cNvPicPr>
            <a:picLocks noChangeAspect="1"/>
          </p:cNvPicPr>
          <p:nvPr/>
        </p:nvPicPr>
        <p:blipFill>
          <a:blip r:embed="rId4"/>
          <a:stretch>
            <a:fillRect/>
          </a:stretch>
        </p:blipFill>
        <p:spPr>
          <a:xfrm>
            <a:off x="9144000" y="2798306"/>
            <a:ext cx="2829480" cy="1480761"/>
          </a:xfrm>
          <a:prstGeom prst="rect">
            <a:avLst/>
          </a:prstGeom>
        </p:spPr>
      </p:pic>
      <p:pic>
        <p:nvPicPr>
          <p:cNvPr id="13" name="Picture 12">
            <a:extLst>
              <a:ext uri="{FF2B5EF4-FFF2-40B4-BE49-F238E27FC236}">
                <a16:creationId xmlns:a16="http://schemas.microsoft.com/office/drawing/2014/main" id="{22F7CB24-57CC-104F-AA6E-A7BFF102980B}"/>
              </a:ext>
            </a:extLst>
          </p:cNvPr>
          <p:cNvPicPr>
            <a:picLocks noChangeAspect="1"/>
          </p:cNvPicPr>
          <p:nvPr/>
        </p:nvPicPr>
        <p:blipFill>
          <a:blip r:embed="rId5"/>
          <a:stretch>
            <a:fillRect/>
          </a:stretch>
        </p:blipFill>
        <p:spPr>
          <a:xfrm>
            <a:off x="9829223" y="4986535"/>
            <a:ext cx="2144256" cy="1426335"/>
          </a:xfrm>
          <a:prstGeom prst="rect">
            <a:avLst/>
          </a:prstGeom>
        </p:spPr>
      </p:pic>
      <p:pic>
        <p:nvPicPr>
          <p:cNvPr id="14" name="Picture 13">
            <a:extLst>
              <a:ext uri="{FF2B5EF4-FFF2-40B4-BE49-F238E27FC236}">
                <a16:creationId xmlns:a16="http://schemas.microsoft.com/office/drawing/2014/main" id="{A9BC176F-7B06-6344-ABA0-C46435F24D8D}"/>
              </a:ext>
            </a:extLst>
          </p:cNvPr>
          <p:cNvPicPr>
            <a:picLocks noChangeAspect="1"/>
          </p:cNvPicPr>
          <p:nvPr/>
        </p:nvPicPr>
        <p:blipFill>
          <a:blip r:embed="rId6"/>
          <a:stretch>
            <a:fillRect/>
          </a:stretch>
        </p:blipFill>
        <p:spPr>
          <a:xfrm>
            <a:off x="7971016" y="4402335"/>
            <a:ext cx="1752600" cy="1168400"/>
          </a:xfrm>
          <a:prstGeom prst="rect">
            <a:avLst/>
          </a:prstGeom>
        </p:spPr>
      </p:pic>
    </p:spTree>
    <p:extLst>
      <p:ext uri="{BB962C8B-B14F-4D97-AF65-F5344CB8AC3E}">
        <p14:creationId xmlns:p14="http://schemas.microsoft.com/office/powerpoint/2010/main" val="415812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7BD08A-84E4-5B45-A98E-955DF0174C15}"/>
              </a:ext>
            </a:extLst>
          </p:cNvPr>
          <p:cNvSpPr/>
          <p:nvPr/>
        </p:nvSpPr>
        <p:spPr>
          <a:xfrm>
            <a:off x="6602796" y="76200"/>
            <a:ext cx="5386411" cy="523220"/>
          </a:xfrm>
          <a:prstGeom prst="rect">
            <a:avLst/>
          </a:prstGeom>
        </p:spPr>
        <p:txBody>
          <a:bodyPr wrap="none">
            <a:spAutoFit/>
          </a:bodyPr>
          <a:lstStyle/>
          <a:p>
            <a:r>
              <a:rPr lang="en-US" sz="2800" b="1" dirty="0">
                <a:solidFill>
                  <a:schemeClr val="bg1"/>
                </a:solidFill>
                <a:latin typeface="Candara" panose="020E0502030303020204" pitchFamily="34" charset="0"/>
              </a:rPr>
              <a:t>Data Acquisition and Processing -1</a:t>
            </a:r>
            <a:endParaRPr lang="en-US" sz="2800" dirty="0">
              <a:solidFill>
                <a:schemeClr val="bg1"/>
              </a:solidFill>
              <a:latin typeface="Candara" panose="020E0502030303020204" pitchFamily="34" charset="0"/>
            </a:endParaRPr>
          </a:p>
        </p:txBody>
      </p:sp>
      <p:sp>
        <p:nvSpPr>
          <p:cNvPr id="4" name="Rectangle 3">
            <a:extLst>
              <a:ext uri="{FF2B5EF4-FFF2-40B4-BE49-F238E27FC236}">
                <a16:creationId xmlns:a16="http://schemas.microsoft.com/office/drawing/2014/main" id="{0FE13EDC-D3F2-B541-911F-03166D273DF9}"/>
              </a:ext>
            </a:extLst>
          </p:cNvPr>
          <p:cNvSpPr/>
          <p:nvPr/>
        </p:nvSpPr>
        <p:spPr>
          <a:xfrm>
            <a:off x="152400" y="762000"/>
            <a:ext cx="11836807" cy="5139869"/>
          </a:xfrm>
          <a:prstGeom prst="rect">
            <a:avLst/>
          </a:prstGeom>
        </p:spPr>
        <p:txBody>
          <a:bodyPr wrap="square">
            <a:spAutoFit/>
          </a:bodyPr>
          <a:lstStyle/>
          <a:p>
            <a:pPr marL="342900" indent="-342900">
              <a:buFont typeface="Wingdings" pitchFamily="2" charset="2"/>
              <a:buChar char="v"/>
            </a:pPr>
            <a:r>
              <a:rPr lang="en-US" sz="3200" b="1" dirty="0">
                <a:solidFill>
                  <a:srgbClr val="0033CC"/>
                </a:solidFill>
                <a:latin typeface="Candara" panose="020E0502030303020204" pitchFamily="34" charset="0"/>
              </a:rPr>
              <a:t>Obj</a:t>
            </a:r>
            <a:r>
              <a:rPr lang="en-US" sz="2800" b="1" dirty="0">
                <a:solidFill>
                  <a:srgbClr val="0033CC"/>
                </a:solidFill>
                <a:latin typeface="Candara" panose="020E0502030303020204" pitchFamily="34" charset="0"/>
              </a:rPr>
              <a:t>ective: </a:t>
            </a:r>
          </a:p>
          <a:p>
            <a:pPr marL="811213" indent="-354013">
              <a:buFont typeface="+mj-lt"/>
              <a:buAutoNum type="arabicPeriod"/>
            </a:pPr>
            <a:r>
              <a:rPr lang="en-US" sz="2000" dirty="0">
                <a:solidFill>
                  <a:srgbClr val="0033CC"/>
                </a:solidFill>
                <a:latin typeface="Candara" panose="020E0502030303020204" pitchFamily="34" charset="0"/>
              </a:rPr>
              <a:t>To recommend the best neighborhood for a restaurant business in Toronto</a:t>
            </a:r>
          </a:p>
          <a:p>
            <a:pPr marL="457200"/>
            <a:endParaRPr lang="en-US" sz="2000" dirty="0">
              <a:solidFill>
                <a:srgbClr val="0033CC"/>
              </a:solidFill>
              <a:latin typeface="Candara" panose="020E0502030303020204" pitchFamily="34" charset="0"/>
            </a:endParaRPr>
          </a:p>
          <a:p>
            <a:pPr marL="811213" indent="-354013">
              <a:buFont typeface="+mj-lt"/>
              <a:buAutoNum type="arabicPeriod"/>
            </a:pPr>
            <a:r>
              <a:rPr lang="en-US" sz="2000" dirty="0">
                <a:solidFill>
                  <a:srgbClr val="0033CC"/>
                </a:solidFill>
                <a:latin typeface="Candara" panose="020E0502030303020204" pitchFamily="34" charset="0"/>
              </a:rPr>
              <a:t>To understand the similarities and differences between the neighborhoods using Unsupervised K-Mean Clustering Algorithm.</a:t>
            </a:r>
          </a:p>
          <a:p>
            <a:endParaRPr lang="en-US" sz="2800" b="1" dirty="0">
              <a:solidFill>
                <a:srgbClr val="0033CC"/>
              </a:solidFill>
              <a:latin typeface="Candara" panose="020E0502030303020204" pitchFamily="34" charset="0"/>
            </a:endParaRPr>
          </a:p>
          <a:p>
            <a:pPr marL="285750" indent="-285750">
              <a:buFont typeface="Wingdings" pitchFamily="2" charset="2"/>
              <a:buChar char="v"/>
            </a:pPr>
            <a:r>
              <a:rPr lang="en-US" sz="2800" b="1" dirty="0">
                <a:solidFill>
                  <a:srgbClr val="0033CC"/>
                </a:solidFill>
                <a:latin typeface="Candara" panose="020E0502030303020204" pitchFamily="34" charset="0"/>
              </a:rPr>
              <a:t>Data Sources:</a:t>
            </a:r>
            <a:endParaRPr lang="en-US" sz="2400" b="1" dirty="0">
              <a:solidFill>
                <a:srgbClr val="0033CC"/>
              </a:solidFill>
              <a:latin typeface="Candara" panose="020E0502030303020204" pitchFamily="34" charset="0"/>
            </a:endParaRPr>
          </a:p>
          <a:p>
            <a:pPr marL="800100" lvl="1" indent="-342900">
              <a:buFont typeface="+mj-lt"/>
              <a:buAutoNum type="arabicPeriod"/>
            </a:pPr>
            <a:r>
              <a:rPr lang="en-US" sz="2000" dirty="0">
                <a:solidFill>
                  <a:srgbClr val="0033CC"/>
                </a:solidFill>
                <a:latin typeface="Candara" panose="020E0502030303020204" pitchFamily="34" charset="0"/>
              </a:rPr>
              <a:t>Neighborhoods of the city of Toronto for it’s Boroughs and Venues.</a:t>
            </a:r>
          </a:p>
          <a:p>
            <a:r>
              <a:rPr lang="en-US" sz="2000" dirty="0">
                <a:solidFill>
                  <a:srgbClr val="0033CC"/>
                </a:solidFill>
                <a:latin typeface="Candara" panose="020E0502030303020204" pitchFamily="34" charset="0"/>
              </a:rPr>
              <a:t>		</a:t>
            </a:r>
            <a:r>
              <a:rPr lang="en-US" dirty="0">
                <a:solidFill>
                  <a:srgbClr val="0033CC"/>
                </a:solidFill>
                <a:latin typeface="Candara" panose="020E0502030303020204" pitchFamily="34" charset="0"/>
                <a:hlinkClick r:id="rId2"/>
              </a:rPr>
              <a:t>https://en.wikipedia.org/w/index.php?title=List_of_postal_codes_of_Canada:_M&amp;oldid=1008658627').text</a:t>
            </a:r>
            <a:endParaRPr lang="en-US" sz="2000" dirty="0">
              <a:solidFill>
                <a:srgbClr val="0033CC"/>
              </a:solidFill>
              <a:latin typeface="Candara" panose="020E0502030303020204" pitchFamily="34" charset="0"/>
            </a:endParaRPr>
          </a:p>
          <a:p>
            <a:endParaRPr lang="en-US" sz="2000" dirty="0">
              <a:solidFill>
                <a:srgbClr val="0033CC"/>
              </a:solidFill>
              <a:latin typeface="Candara" panose="020E0502030303020204" pitchFamily="34" charset="0"/>
            </a:endParaRPr>
          </a:p>
          <a:p>
            <a:pPr lvl="1"/>
            <a:r>
              <a:rPr lang="en-US" sz="2000" dirty="0">
                <a:solidFill>
                  <a:srgbClr val="0033CC"/>
                </a:solidFill>
                <a:latin typeface="Candara" panose="020E0502030303020204" pitchFamily="34" charset="0"/>
              </a:rPr>
              <a:t>2.	Geo-coordinates data for each Neighborhood in Toronto is collected from the following csv file:</a:t>
            </a:r>
            <a:endParaRPr lang="en-US" sz="2000" b="1" dirty="0">
              <a:solidFill>
                <a:srgbClr val="0033CC"/>
              </a:solidFill>
              <a:latin typeface="Candara" panose="020E0502030303020204" pitchFamily="34" charset="0"/>
            </a:endParaRPr>
          </a:p>
          <a:p>
            <a:r>
              <a:rPr lang="en-US" sz="2000" b="1" dirty="0">
                <a:solidFill>
                  <a:srgbClr val="0033CC"/>
                </a:solidFill>
                <a:latin typeface="Candara" panose="020E0502030303020204" pitchFamily="34" charset="0"/>
              </a:rPr>
              <a:t>		</a:t>
            </a:r>
            <a:r>
              <a:rPr lang="en-US" dirty="0">
                <a:solidFill>
                  <a:srgbClr val="0033CC"/>
                </a:solidFill>
                <a:latin typeface="Candara" panose="020E0502030303020204" pitchFamily="34" charset="0"/>
                <a:hlinkClick r:id="rId3"/>
              </a:rPr>
              <a:t>https://cocl.us/Geospatial_data</a:t>
            </a:r>
            <a:endParaRPr lang="en-US" dirty="0">
              <a:solidFill>
                <a:srgbClr val="0033CC"/>
              </a:solidFill>
              <a:latin typeface="Candara" panose="020E0502030303020204" pitchFamily="34" charset="0"/>
            </a:endParaRPr>
          </a:p>
          <a:p>
            <a:endParaRPr lang="en-US" sz="2000" dirty="0">
              <a:solidFill>
                <a:srgbClr val="0033CC"/>
              </a:solidFill>
              <a:latin typeface="Candara" panose="020E0502030303020204" pitchFamily="34" charset="0"/>
            </a:endParaRPr>
          </a:p>
          <a:p>
            <a:pPr lvl="1"/>
            <a:r>
              <a:rPr lang="en-US" sz="2000" dirty="0">
                <a:solidFill>
                  <a:srgbClr val="0033CC"/>
                </a:solidFill>
                <a:latin typeface="Candara" panose="020E0502030303020204" pitchFamily="34" charset="0"/>
              </a:rPr>
              <a:t>3.	Foursquare Venues data for Restaurants and their geographical location using Client credentials.  </a:t>
            </a:r>
          </a:p>
          <a:p>
            <a:pPr marL="285750" indent="-285750">
              <a:buFont typeface="Wingdings" pitchFamily="2" charset="2"/>
              <a:buChar char="v"/>
            </a:pPr>
            <a:endParaRPr lang="en-US" sz="2000" dirty="0">
              <a:solidFill>
                <a:srgbClr val="0033CC"/>
              </a:solidFill>
              <a:latin typeface="Candara" panose="020E0502030303020204" pitchFamily="34" charset="0"/>
            </a:endParaRPr>
          </a:p>
        </p:txBody>
      </p:sp>
    </p:spTree>
    <p:extLst>
      <p:ext uri="{BB962C8B-B14F-4D97-AF65-F5344CB8AC3E}">
        <p14:creationId xmlns:p14="http://schemas.microsoft.com/office/powerpoint/2010/main" val="342788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8BB11-2143-A44A-A9D2-58692E59D6AD}"/>
              </a:ext>
            </a:extLst>
          </p:cNvPr>
          <p:cNvSpPr/>
          <p:nvPr/>
        </p:nvSpPr>
        <p:spPr>
          <a:xfrm>
            <a:off x="609600" y="762000"/>
            <a:ext cx="10896600" cy="5755422"/>
          </a:xfrm>
          <a:prstGeom prst="rect">
            <a:avLst/>
          </a:prstGeom>
        </p:spPr>
        <p:txBody>
          <a:bodyPr wrap="square">
            <a:spAutoFit/>
          </a:bodyPr>
          <a:lstStyle/>
          <a:p>
            <a:pPr marL="342900" indent="-342900">
              <a:buFont typeface="Wingdings" pitchFamily="2" charset="2"/>
              <a:buChar char="v"/>
            </a:pPr>
            <a:r>
              <a:rPr lang="en-US" sz="2800" b="1" dirty="0">
                <a:solidFill>
                  <a:srgbClr val="0033CC"/>
                </a:solidFill>
                <a:latin typeface="Candara" panose="020E0502030303020204" pitchFamily="34" charset="0"/>
              </a:rPr>
              <a:t>Data Cleaning (or preprocessing):</a:t>
            </a: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Foursquare API gives  latitude and longitude values for specified venues covered within a given circle of radius.  </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The foursquare API data will be merged with Toronto’s Borough’s and Neighborhoods data frame.  </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All the </a:t>
            </a:r>
            <a:r>
              <a:rPr lang="en-US" dirty="0" err="1">
                <a:solidFill>
                  <a:srgbClr val="0033CC"/>
                </a:solidFill>
                <a:latin typeface="Candara" panose="020E0502030303020204" pitchFamily="34" charset="0"/>
              </a:rPr>
              <a:t>NaN</a:t>
            </a:r>
            <a:r>
              <a:rPr lang="en-US" dirty="0">
                <a:solidFill>
                  <a:srgbClr val="0033CC"/>
                </a:solidFill>
                <a:latin typeface="Candara" panose="020E0502030303020204" pitchFamily="34" charset="0"/>
              </a:rPr>
              <a:t> for venues are not considered in this analysis</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Boroughs with </a:t>
            </a:r>
            <a:r>
              <a:rPr lang="en-US" dirty="0" err="1">
                <a:solidFill>
                  <a:srgbClr val="0033CC"/>
                </a:solidFill>
                <a:latin typeface="Candara" panose="020E0502030303020204" pitchFamily="34" charset="0"/>
              </a:rPr>
              <a:t>NaN</a:t>
            </a:r>
            <a:r>
              <a:rPr lang="en-US" dirty="0">
                <a:solidFill>
                  <a:srgbClr val="0033CC"/>
                </a:solidFill>
                <a:latin typeface="Candara" panose="020E0502030303020204" pitchFamily="34" charset="0"/>
              </a:rPr>
              <a:t> are replaced with Neighborhoods names.  </a:t>
            </a:r>
          </a:p>
          <a:p>
            <a:endParaRPr lang="en-US" sz="2400" b="1" dirty="0">
              <a:solidFill>
                <a:srgbClr val="0033CC"/>
              </a:solidFill>
              <a:latin typeface="Candara" panose="020E0502030303020204" pitchFamily="34" charset="0"/>
            </a:endParaRPr>
          </a:p>
          <a:p>
            <a:pPr marL="285750" indent="-285750">
              <a:buFont typeface="Wingdings" pitchFamily="2" charset="2"/>
              <a:buChar char="v"/>
            </a:pPr>
            <a:r>
              <a:rPr lang="en-US" sz="2800" b="1" dirty="0">
                <a:solidFill>
                  <a:srgbClr val="0033CC"/>
                </a:solidFill>
                <a:latin typeface="Candara" panose="020E0502030303020204" pitchFamily="34" charset="0"/>
              </a:rPr>
              <a:t>Feature Selection:</a:t>
            </a: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Toronto has 10 unique Boroughs and has 103 Neighborhoods.</a:t>
            </a:r>
          </a:p>
          <a:p>
            <a:pPr marL="914400" lvl="1" indent="-457200"/>
            <a:r>
              <a:rPr lang="en-US" dirty="0">
                <a:solidFill>
                  <a:srgbClr val="0033CC"/>
                </a:solidFill>
                <a:latin typeface="Candara" panose="020E0502030303020204" pitchFamily="34" charset="0"/>
              </a:rPr>
              <a:t>	</a:t>
            </a:r>
            <a:r>
              <a:rPr lang="en-US" sz="1600" dirty="0">
                <a:solidFill>
                  <a:srgbClr val="0033CC"/>
                </a:solidFill>
                <a:latin typeface="Candara" panose="020E0502030303020204" pitchFamily="34" charset="0"/>
              </a:rPr>
              <a:t>List of Boroughs: Scarborough', 'North York', 'East York', 'East Toronto', 'Central Toronto’, 	'Downtown Toronto', 'York', 'West Toronto', 'Mississauga', 'Etobicoke</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Out of these, only Boroughs that contains “Toronto” word are chosen for this analysis</a:t>
            </a:r>
          </a:p>
          <a:p>
            <a:pPr lvl="1"/>
            <a:endParaRPr lang="en-US"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dirty="0">
                <a:solidFill>
                  <a:srgbClr val="0033CC"/>
                </a:solidFill>
                <a:latin typeface="Candara" panose="020E0502030303020204" pitchFamily="34" charset="0"/>
              </a:rPr>
              <a:t>The top venues are retrieved using “group by neighborhoods” and Foursquare API .  This list is  further filtered for restaurants with the cuisine style.</a:t>
            </a:r>
          </a:p>
        </p:txBody>
      </p:sp>
      <p:sp>
        <p:nvSpPr>
          <p:cNvPr id="3" name="Rectangle 2">
            <a:extLst>
              <a:ext uri="{FF2B5EF4-FFF2-40B4-BE49-F238E27FC236}">
                <a16:creationId xmlns:a16="http://schemas.microsoft.com/office/drawing/2014/main" id="{B6713458-DEC0-5342-B2FB-76AD805C5564}"/>
              </a:ext>
            </a:extLst>
          </p:cNvPr>
          <p:cNvSpPr/>
          <p:nvPr/>
        </p:nvSpPr>
        <p:spPr>
          <a:xfrm>
            <a:off x="6477000" y="76200"/>
            <a:ext cx="5516254" cy="523220"/>
          </a:xfrm>
          <a:prstGeom prst="rect">
            <a:avLst/>
          </a:prstGeom>
        </p:spPr>
        <p:txBody>
          <a:bodyPr wrap="none">
            <a:spAutoFit/>
          </a:bodyPr>
          <a:lstStyle/>
          <a:p>
            <a:r>
              <a:rPr lang="en-US" sz="2800" b="1" dirty="0">
                <a:solidFill>
                  <a:schemeClr val="bg1"/>
                </a:solidFill>
                <a:latin typeface="Candara" panose="020E0502030303020204" pitchFamily="34" charset="0"/>
              </a:rPr>
              <a:t>Data Acquisition and Processing - 2</a:t>
            </a:r>
            <a:endParaRPr lang="en-US" sz="28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838309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713458-DEC0-5342-B2FB-76AD805C5564}"/>
              </a:ext>
            </a:extLst>
          </p:cNvPr>
          <p:cNvSpPr/>
          <p:nvPr/>
        </p:nvSpPr>
        <p:spPr>
          <a:xfrm>
            <a:off x="6477000" y="76200"/>
            <a:ext cx="5516254" cy="523220"/>
          </a:xfrm>
          <a:prstGeom prst="rect">
            <a:avLst/>
          </a:prstGeom>
        </p:spPr>
        <p:txBody>
          <a:bodyPr wrap="none">
            <a:spAutoFit/>
          </a:bodyPr>
          <a:lstStyle/>
          <a:p>
            <a:r>
              <a:rPr lang="en-US" sz="2800" b="1" dirty="0">
                <a:solidFill>
                  <a:schemeClr val="bg1"/>
                </a:solidFill>
                <a:latin typeface="Candara" panose="020E0502030303020204" pitchFamily="34" charset="0"/>
              </a:rPr>
              <a:t>Data Acquisition and Processing - 3</a:t>
            </a:r>
            <a:endParaRPr lang="en-US" sz="2800" dirty="0">
              <a:solidFill>
                <a:schemeClr val="bg1"/>
              </a:solidFill>
              <a:latin typeface="Candara" panose="020E0502030303020204" pitchFamily="34" charset="0"/>
            </a:endParaRPr>
          </a:p>
        </p:txBody>
      </p:sp>
      <p:sp>
        <p:nvSpPr>
          <p:cNvPr id="4" name="Rectangle 3">
            <a:extLst>
              <a:ext uri="{FF2B5EF4-FFF2-40B4-BE49-F238E27FC236}">
                <a16:creationId xmlns:a16="http://schemas.microsoft.com/office/drawing/2014/main" id="{2FC2FD77-E357-6740-BE3C-1539D61BE739}"/>
              </a:ext>
            </a:extLst>
          </p:cNvPr>
          <p:cNvSpPr/>
          <p:nvPr/>
        </p:nvSpPr>
        <p:spPr>
          <a:xfrm>
            <a:off x="609600" y="990600"/>
            <a:ext cx="11049000" cy="4524315"/>
          </a:xfrm>
          <a:prstGeom prst="rect">
            <a:avLst/>
          </a:prstGeom>
        </p:spPr>
        <p:txBody>
          <a:bodyPr wrap="square">
            <a:spAutoFit/>
          </a:bodyPr>
          <a:lstStyle/>
          <a:p>
            <a:endParaRPr lang="en-US" sz="2000" dirty="0">
              <a:solidFill>
                <a:srgbClr val="0033CC"/>
              </a:solidFill>
              <a:latin typeface="Candara" panose="020E0502030303020204" pitchFamily="34" charset="0"/>
            </a:endParaRPr>
          </a:p>
          <a:p>
            <a:pPr marL="285750" indent="-285750">
              <a:buFont typeface="Wingdings" pitchFamily="2" charset="2"/>
              <a:buChar char="v"/>
            </a:pPr>
            <a:r>
              <a:rPr lang="en-US" sz="2800" b="1" dirty="0">
                <a:solidFill>
                  <a:srgbClr val="0033CC"/>
                </a:solidFill>
                <a:latin typeface="Candara" panose="020E0502030303020204" pitchFamily="34" charset="0"/>
              </a:rPr>
              <a:t>Analytical Method:  </a:t>
            </a:r>
          </a:p>
          <a:p>
            <a:pPr marL="742950" lvl="1" indent="-285750">
              <a:buFont typeface="Courier New" panose="02070309020205020404" pitchFamily="49" charset="0"/>
              <a:buChar char="o"/>
            </a:pPr>
            <a:r>
              <a:rPr lang="en-US" sz="2000" dirty="0">
                <a:solidFill>
                  <a:srgbClr val="0033CC"/>
                </a:solidFill>
                <a:latin typeface="Candara" panose="020E0502030303020204" pitchFamily="34" charset="0"/>
              </a:rPr>
              <a:t>Unsupervised K-Mean Clustering Algorithm is implemented to segregate the neighborhoods and the respective restaurants distribution per neighborhood. </a:t>
            </a:r>
          </a:p>
          <a:p>
            <a:pPr marL="742950" lvl="1" indent="-285750">
              <a:buFont typeface="Courier New" panose="02070309020205020404" pitchFamily="49" charset="0"/>
              <a:buChar char="o"/>
            </a:pPr>
            <a:endParaRPr lang="en-US" sz="2000"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sz="2000" dirty="0">
                <a:solidFill>
                  <a:srgbClr val="0033CC"/>
                </a:solidFill>
                <a:latin typeface="Candara" panose="020E0502030303020204" pitchFamily="34" charset="0"/>
              </a:rPr>
              <a:t>Total 5 clusters are considered for this analysis.  </a:t>
            </a:r>
          </a:p>
          <a:p>
            <a:pPr marL="742950" lvl="1" indent="-285750">
              <a:buFont typeface="Courier New" panose="02070309020205020404" pitchFamily="49" charset="0"/>
              <a:buChar char="o"/>
            </a:pPr>
            <a:endParaRPr lang="en-US" sz="2000"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sz="2000" dirty="0">
                <a:solidFill>
                  <a:srgbClr val="0033CC"/>
                </a:solidFill>
                <a:latin typeface="Candara" panose="020E0502030303020204" pitchFamily="34" charset="0"/>
              </a:rPr>
              <a:t>Once the data frame is clustered, only top 10 most common restaurant venues are considered for their geographic distribution per cluster</a:t>
            </a:r>
          </a:p>
          <a:p>
            <a:pPr marL="742950" lvl="1" indent="-285750">
              <a:buFont typeface="Courier New" panose="02070309020205020404" pitchFamily="49" charset="0"/>
              <a:buChar char="o"/>
            </a:pPr>
            <a:endParaRPr lang="en-US" sz="2000" dirty="0">
              <a:solidFill>
                <a:srgbClr val="0033CC"/>
              </a:solidFill>
              <a:latin typeface="Candara" panose="020E0502030303020204" pitchFamily="34" charset="0"/>
            </a:endParaRPr>
          </a:p>
          <a:p>
            <a:pPr marL="742950" lvl="1" indent="-285750">
              <a:buFont typeface="Courier New" panose="02070309020205020404" pitchFamily="49" charset="0"/>
              <a:buChar char="o"/>
            </a:pPr>
            <a:r>
              <a:rPr lang="en-US" sz="2000" dirty="0">
                <a:solidFill>
                  <a:srgbClr val="0033CC"/>
                </a:solidFill>
                <a:latin typeface="Candara" panose="020E0502030303020204" pitchFamily="34" charset="0"/>
              </a:rPr>
              <a:t>Based on the restaurant and their cuisine style distribution per neighborhood, the entrepreneur can consider the suitable location to start a restaurant.  The new restaurant cuisine style can be decided based on the existing restaurant distribution. The choice of cuisine style is an option for the entrepreneur investment strategy.   </a:t>
            </a:r>
          </a:p>
        </p:txBody>
      </p:sp>
    </p:spTree>
    <p:extLst>
      <p:ext uri="{BB962C8B-B14F-4D97-AF65-F5344CB8AC3E}">
        <p14:creationId xmlns:p14="http://schemas.microsoft.com/office/powerpoint/2010/main" val="419766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3751AC-6D56-934D-995F-4629F595BE5B}"/>
              </a:ext>
            </a:extLst>
          </p:cNvPr>
          <p:cNvSpPr/>
          <p:nvPr/>
        </p:nvSpPr>
        <p:spPr>
          <a:xfrm>
            <a:off x="6324600" y="152400"/>
            <a:ext cx="5679760" cy="523220"/>
          </a:xfrm>
          <a:prstGeom prst="rect">
            <a:avLst/>
          </a:prstGeom>
        </p:spPr>
        <p:txBody>
          <a:bodyPr wrap="none">
            <a:spAutoFit/>
          </a:bodyPr>
          <a:lstStyle/>
          <a:p>
            <a:r>
              <a:rPr lang="en-US" sz="2800" b="1" dirty="0">
                <a:solidFill>
                  <a:schemeClr val="bg1"/>
                </a:solidFill>
                <a:latin typeface="Candara" panose="020E0502030303020204" pitchFamily="34" charset="0"/>
              </a:rPr>
              <a:t>Python packages and Dependencies</a:t>
            </a:r>
          </a:p>
        </p:txBody>
      </p:sp>
      <p:sp>
        <p:nvSpPr>
          <p:cNvPr id="4" name="Rectangle 3">
            <a:extLst>
              <a:ext uri="{FF2B5EF4-FFF2-40B4-BE49-F238E27FC236}">
                <a16:creationId xmlns:a16="http://schemas.microsoft.com/office/drawing/2014/main" id="{6903A686-F4A7-0D4B-92B7-7DE6C51441EE}"/>
              </a:ext>
            </a:extLst>
          </p:cNvPr>
          <p:cNvSpPr/>
          <p:nvPr/>
        </p:nvSpPr>
        <p:spPr>
          <a:xfrm>
            <a:off x="692268" y="991344"/>
            <a:ext cx="10820591" cy="461665"/>
          </a:xfrm>
          <a:prstGeom prst="rect">
            <a:avLst/>
          </a:prstGeom>
        </p:spPr>
        <p:txBody>
          <a:bodyPr wrap="none">
            <a:spAutoFit/>
          </a:bodyPr>
          <a:lstStyle/>
          <a:p>
            <a:pPr marL="285750" indent="-285750">
              <a:buFont typeface="Wingdings" pitchFamily="2" charset="2"/>
              <a:buChar char="v"/>
            </a:pPr>
            <a:r>
              <a:rPr lang="en-US" sz="2400" dirty="0">
                <a:solidFill>
                  <a:srgbClr val="0033CC"/>
                </a:solidFill>
                <a:latin typeface="Candara" panose="020E0502030303020204" pitchFamily="34" charset="0"/>
              </a:rPr>
              <a:t>The following python libraries (but not limited) are mainly used for the analysis: </a:t>
            </a:r>
          </a:p>
        </p:txBody>
      </p:sp>
      <p:sp>
        <p:nvSpPr>
          <p:cNvPr id="6" name="Rectangle 5">
            <a:extLst>
              <a:ext uri="{FF2B5EF4-FFF2-40B4-BE49-F238E27FC236}">
                <a16:creationId xmlns:a16="http://schemas.microsoft.com/office/drawing/2014/main" id="{304F9068-2F9F-444D-ACB2-B755B39E50A1}"/>
              </a:ext>
            </a:extLst>
          </p:cNvPr>
          <p:cNvSpPr/>
          <p:nvPr/>
        </p:nvSpPr>
        <p:spPr>
          <a:xfrm>
            <a:off x="1104900" y="1759208"/>
            <a:ext cx="8610600" cy="2862322"/>
          </a:xfrm>
          <a:prstGeom prst="rect">
            <a:avLst/>
          </a:prstGeom>
        </p:spPr>
        <p:txBody>
          <a:bodyPr wrap="square">
            <a:spAutoFit/>
          </a:bodyPr>
          <a:lstStyle/>
          <a:p>
            <a:r>
              <a:rPr lang="en-US" dirty="0">
                <a:solidFill>
                  <a:srgbClr val="0033CC"/>
                </a:solidFill>
                <a:latin typeface="Candara" panose="020E0502030303020204" pitchFamily="34" charset="0"/>
              </a:rPr>
              <a:t>Pandas 			– 	Library for Data Analysis</a:t>
            </a:r>
          </a:p>
          <a:p>
            <a:r>
              <a:rPr lang="en-US" dirty="0">
                <a:solidFill>
                  <a:srgbClr val="0033CC"/>
                </a:solidFill>
                <a:latin typeface="Candara" panose="020E0502030303020204" pitchFamily="34" charset="0"/>
              </a:rPr>
              <a:t>NumPy 			– 	Library to handle data in a vectorized manner</a:t>
            </a:r>
          </a:p>
          <a:p>
            <a:r>
              <a:rPr lang="en-US" dirty="0">
                <a:solidFill>
                  <a:srgbClr val="0033CC"/>
                </a:solidFill>
                <a:latin typeface="Candara" panose="020E0502030303020204" pitchFamily="34" charset="0"/>
              </a:rPr>
              <a:t>JSON 			– 	Library to handle JSON files</a:t>
            </a:r>
          </a:p>
          <a:p>
            <a:r>
              <a:rPr lang="en-US" dirty="0" err="1">
                <a:solidFill>
                  <a:srgbClr val="0033CC"/>
                </a:solidFill>
                <a:latin typeface="Candara" panose="020E0502030303020204" pitchFamily="34" charset="0"/>
              </a:rPr>
              <a:t>Geopy</a:t>
            </a:r>
            <a:r>
              <a:rPr lang="en-US" dirty="0">
                <a:solidFill>
                  <a:srgbClr val="0033CC"/>
                </a:solidFill>
                <a:latin typeface="Candara" panose="020E0502030303020204" pitchFamily="34" charset="0"/>
              </a:rPr>
              <a:t>			– 	To retrieve Location Data </a:t>
            </a:r>
          </a:p>
          <a:p>
            <a:r>
              <a:rPr lang="en-US" dirty="0">
                <a:solidFill>
                  <a:srgbClr val="0033CC"/>
                </a:solidFill>
                <a:latin typeface="Candara" panose="020E0502030303020204" pitchFamily="34" charset="0"/>
              </a:rPr>
              <a:t>Requests			– 	Library to handle http requests</a:t>
            </a:r>
          </a:p>
          <a:p>
            <a:r>
              <a:rPr lang="en-US" dirty="0">
                <a:solidFill>
                  <a:srgbClr val="0033CC"/>
                </a:solidFill>
                <a:latin typeface="Candara" panose="020E0502030303020204" pitchFamily="34" charset="0"/>
              </a:rPr>
              <a:t>Matplotlib		– 	Python Plotting Module</a:t>
            </a:r>
          </a:p>
          <a:p>
            <a:r>
              <a:rPr lang="en-US" dirty="0" err="1">
                <a:solidFill>
                  <a:srgbClr val="0033CC"/>
                </a:solidFill>
                <a:latin typeface="Candara" panose="020E0502030303020204" pitchFamily="34" charset="0"/>
              </a:rPr>
              <a:t>Sklearn</a:t>
            </a:r>
            <a:r>
              <a:rPr lang="en-US" dirty="0">
                <a:solidFill>
                  <a:srgbClr val="0033CC"/>
                </a:solidFill>
                <a:latin typeface="Candara" panose="020E0502030303020204" pitchFamily="34" charset="0"/>
              </a:rPr>
              <a:t>	 		– 	Python machine learning Library</a:t>
            </a:r>
          </a:p>
          <a:p>
            <a:r>
              <a:rPr lang="en-US" dirty="0">
                <a:solidFill>
                  <a:srgbClr val="0033CC"/>
                </a:solidFill>
                <a:latin typeface="Candara" panose="020E0502030303020204" pitchFamily="34" charset="0"/>
              </a:rPr>
              <a:t>Folium 			– 	Map rendering Library</a:t>
            </a:r>
          </a:p>
          <a:p>
            <a:r>
              <a:rPr lang="en-US" dirty="0">
                <a:solidFill>
                  <a:srgbClr val="0033CC"/>
                </a:solidFill>
                <a:latin typeface="Candara" panose="020E0502030303020204" pitchFamily="34" charset="0"/>
              </a:rPr>
              <a:t>Beautiful Soup 	– 	Web Scraping and Data Wrangling</a:t>
            </a:r>
          </a:p>
          <a:p>
            <a:r>
              <a:rPr lang="en-US" dirty="0">
                <a:solidFill>
                  <a:srgbClr val="0033CC"/>
                </a:solidFill>
                <a:latin typeface="Candara" panose="020E0502030303020204" pitchFamily="34" charset="0"/>
              </a:rPr>
              <a:t>Foursquare API	–	To collect the top trending venues </a:t>
            </a:r>
          </a:p>
        </p:txBody>
      </p:sp>
    </p:spTree>
    <p:extLst>
      <p:ext uri="{BB962C8B-B14F-4D97-AF65-F5344CB8AC3E}">
        <p14:creationId xmlns:p14="http://schemas.microsoft.com/office/powerpoint/2010/main" val="386980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275F08-44AB-9547-93B0-E33C1C9EA341}"/>
              </a:ext>
            </a:extLst>
          </p:cNvPr>
          <p:cNvSpPr/>
          <p:nvPr/>
        </p:nvSpPr>
        <p:spPr>
          <a:xfrm>
            <a:off x="3276600" y="152400"/>
            <a:ext cx="7669087" cy="523220"/>
          </a:xfrm>
          <a:prstGeom prst="rect">
            <a:avLst/>
          </a:prstGeom>
        </p:spPr>
        <p:txBody>
          <a:bodyPr wrap="none">
            <a:spAutoFit/>
          </a:bodyPr>
          <a:lstStyle/>
          <a:p>
            <a:r>
              <a:rPr lang="en-US" sz="2800" b="1" dirty="0">
                <a:solidFill>
                  <a:schemeClr val="bg1"/>
                </a:solidFill>
                <a:latin typeface="Candara" panose="020E0502030303020204" pitchFamily="34" charset="0"/>
              </a:rPr>
              <a:t>Results and Analysis (to be continued in week#5)</a:t>
            </a:r>
          </a:p>
        </p:txBody>
      </p:sp>
    </p:spTree>
    <p:extLst>
      <p:ext uri="{BB962C8B-B14F-4D97-AF65-F5344CB8AC3E}">
        <p14:creationId xmlns:p14="http://schemas.microsoft.com/office/powerpoint/2010/main" val="2440368129"/>
      </p:ext>
    </p:extLst>
  </p:cSld>
  <p:clrMapOvr>
    <a:masterClrMapping/>
  </p:clrMapOvr>
</p:sld>
</file>

<file path=ppt/theme/theme1.xml><?xml version="1.0" encoding="utf-8"?>
<a:theme xmlns:a="http://schemas.openxmlformats.org/drawingml/2006/main" name="Report_08_Jan_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F9E6966-F4F5-48AB-B75B-981480A939D5}" vid="{177B2D15-0348-4D2D-8CC2-5894DEFE9B42}"/>
    </a:ext>
  </a:extLst>
</a:theme>
</file>

<file path=ppt/theme/theme2.xml><?xml version="1.0" encoding="utf-8"?>
<a:theme xmlns:a="http://schemas.openxmlformats.org/drawingml/2006/main" name="WiSpry Presentation Template 9-2013">
  <a:themeElements>
    <a:clrScheme name="WiSpry">
      <a:dk1>
        <a:srgbClr val="0F153C"/>
      </a:dk1>
      <a:lt1>
        <a:sysClr val="window" lastClr="FFFFFF"/>
      </a:lt1>
      <a:dk2>
        <a:srgbClr val="192049"/>
      </a:dk2>
      <a:lt2>
        <a:srgbClr val="FFFFFF"/>
      </a:lt2>
      <a:accent1>
        <a:srgbClr val="DF6E1F"/>
      </a:accent1>
      <a:accent2>
        <a:srgbClr val="B79244"/>
      </a:accent2>
      <a:accent3>
        <a:srgbClr val="B0BA53"/>
      </a:accent3>
      <a:accent4>
        <a:srgbClr val="BEBEBE"/>
      </a:accent4>
      <a:accent5>
        <a:srgbClr val="34444D"/>
      </a:accent5>
      <a:accent6>
        <a:srgbClr val="9FA4B0"/>
      </a:accent6>
      <a:hlink>
        <a:srgbClr val="DF6E1F"/>
      </a:hlink>
      <a:folHlink>
        <a:srgbClr val="DF6E1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DF9E6966-F4F5-48AB-B75B-981480A939D5}" vid="{E7A631B8-5846-40A1-B7C9-19CDE4C0DC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Report_08_Jan_2021</Template>
  <TotalTime>9557</TotalTime>
  <Words>952</Words>
  <Application>Microsoft Macintosh PowerPoint</Application>
  <PresentationFormat>Widescreen</PresentationFormat>
  <Paragraphs>88</Paragraphs>
  <Slides>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Cambria</vt:lpstr>
      <vt:lpstr>Candara</vt:lpstr>
      <vt:lpstr>Courier New</vt:lpstr>
      <vt:lpstr>Wingdings</vt:lpstr>
      <vt:lpstr>Report_08_Jan_2021</vt:lpstr>
      <vt:lpstr>WiSpry Presentation Template 9-2013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Bharadwaja Shrowthi</dc:creator>
  <cp:lastModifiedBy>Bharadwaja Shrowthi</cp:lastModifiedBy>
  <cp:revision>102</cp:revision>
  <cp:lastPrinted>2019-11-11T18:08:41Z</cp:lastPrinted>
  <dcterms:created xsi:type="dcterms:W3CDTF">2021-01-11T01:26:22Z</dcterms:created>
  <dcterms:modified xsi:type="dcterms:W3CDTF">2021-05-12T06:22:58Z</dcterms:modified>
</cp:coreProperties>
</file>